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 Light" panose="00000400000000000000" pitchFamily="2" charset="0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75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key trends to optimize engagement and sales.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11486"/>
            <a:ext cx="713624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895005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064193"/>
            <a:ext cx="30836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Campaigns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550325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25–34 age group and female customers with tailored products and messaging.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2" y="2895005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3064193"/>
            <a:ext cx="31095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 Margin Exposure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550325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Adjust discounts on price-sensitive SKUs and reinforce premium positioning for high-rated products.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2895005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3064193"/>
            <a:ext cx="29125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 Subscriptions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550325"/>
            <a:ext cx="422695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 shipping perks, exclusive offers, or tiered rewards to attract high-value customers.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285303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476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5962293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 loyalty programs and re-engagement strategies to transition Returning to Loyal customers.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28" y="5285303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476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Optimize Inventory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5962293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stock availability and high visibility for top-selling items, leveraging high-rated products.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629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0897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3,900 customer transactions reveals shifts in purchasing patterns across demographics, products, and channels.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4146113"/>
            <a:ext cx="4226838" cy="2020372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4146113"/>
            <a:ext cx="121920" cy="20203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6804" y="4393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Trends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6804" y="4879300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Influencing purchasing decisions, repeat buying, and subscription engagement.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4146113"/>
            <a:ext cx="4226838" cy="2020372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42" y="4146113"/>
            <a:ext cx="121920" cy="202037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40216" y="4393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Critical Drivers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40216" y="4879300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Reviews, discounts, shipping preferences, and age-based spending.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9645134" y="4146113"/>
            <a:ext cx="4226957" cy="2020372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654" y="4146113"/>
            <a:ext cx="121920" cy="202037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83629" y="4393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Leverage Insights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3629" y="4879300"/>
            <a:ext cx="36414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customer retention, sales conversion, and marketing efficiency.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064437"/>
            <a:ext cx="99512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Context &amp; 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10206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Management needs clarity on factors influencing purchasing decisions.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083231" y="5936218"/>
            <a:ext cx="127888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"How can the company leverage consumer shopping data to identify trends, improve customer engagement, and optimize marketing and product strategies?"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5692497"/>
            <a:ext cx="30480" cy="1180862"/>
          </a:xfrm>
          <a:prstGeom prst="rect">
            <a:avLst/>
          </a:prstGeom>
          <a:solidFill>
            <a:srgbClr val="75BAE6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65985"/>
            <a:ext cx="103604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Gender Revenue Gap: Untapped Potential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9852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more than double the total revenue of female customers ($157,890 vs. $75,191).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28684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disparity highlights a significant growth opportunity within the female segment.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17517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marketing and product positioning are needed to capture underleveraged demand.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3447336"/>
            <a:ext cx="332994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322" y="1207532"/>
            <a:ext cx="7141726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High-Spending Discount Users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2322" y="2173605"/>
            <a:ext cx="3765232" cy="2646045"/>
          </a:xfrm>
          <a:prstGeom prst="roundRect">
            <a:avLst>
              <a:gd name="adj" fmla="val 114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633" y="2382917"/>
            <a:ext cx="605076" cy="60507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7964" y="2549247"/>
            <a:ext cx="272296" cy="27229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01633" y="3189684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Premium-Value Hybrid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6401633" y="3642360"/>
            <a:ext cx="3346609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use discounts consistently yet maintain above-average purchase amounts.</a:t>
            </a:r>
            <a:endParaRPr lang="en-US" sz="1550" dirty="0"/>
          </a:p>
        </p:txBody>
      </p:sp>
      <p:sp>
        <p:nvSpPr>
          <p:cNvPr id="9" name="Shape 4"/>
          <p:cNvSpPr/>
          <p:nvPr/>
        </p:nvSpPr>
        <p:spPr>
          <a:xfrm>
            <a:off x="10159246" y="2173605"/>
            <a:ext cx="3765232" cy="2646045"/>
          </a:xfrm>
          <a:prstGeom prst="roundRect">
            <a:avLst>
              <a:gd name="adj" fmla="val 114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8558" y="2382917"/>
            <a:ext cx="605076" cy="605076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34888" y="2549247"/>
            <a:ext cx="272296" cy="27229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68558" y="3189684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Upselling Opportunity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10368558" y="3642360"/>
            <a:ext cx="3346609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Prime segment for curated bundles, premium add-ons, or exclusive product lines.</a:t>
            </a:r>
            <a:endParaRPr lang="en-US" sz="1550" dirty="0"/>
          </a:p>
        </p:txBody>
      </p:sp>
      <p:sp>
        <p:nvSpPr>
          <p:cNvPr id="14" name="Shape 7"/>
          <p:cNvSpPr/>
          <p:nvPr/>
        </p:nvSpPr>
        <p:spPr>
          <a:xfrm>
            <a:off x="6192322" y="5021342"/>
            <a:ext cx="7732157" cy="2000726"/>
          </a:xfrm>
          <a:prstGeom prst="roundRect">
            <a:avLst>
              <a:gd name="adj" fmla="val 1512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1633" y="5230654"/>
            <a:ext cx="605076" cy="605076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67964" y="5396984"/>
            <a:ext cx="272296" cy="272296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01633" y="6037421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Increase LTV</a:t>
            </a:r>
            <a:endParaRPr lang="en-US" sz="2050" dirty="0"/>
          </a:p>
        </p:txBody>
      </p:sp>
      <p:sp>
        <p:nvSpPr>
          <p:cNvPr id="18" name="Text 9"/>
          <p:cNvSpPr/>
          <p:nvPr/>
        </p:nvSpPr>
        <p:spPr>
          <a:xfrm>
            <a:off x="6401633" y="6490097"/>
            <a:ext cx="731353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reliance on discounts while increasing customer lifetime value.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7335"/>
            <a:ext cx="113404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High-Rated Products &amp; Shipping Preferences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915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Satisfaction Drivers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6434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Products like Gloves, Sandals, and Boots have high average review ratings (3.86, 3.84, 3.82).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5267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are high-trust items for marketing and cross-selling strategies.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58309" y="5189815"/>
            <a:ext cx="6292572" cy="1258729"/>
          </a:xfrm>
          <a:prstGeom prst="roundRect">
            <a:avLst>
              <a:gd name="adj" fmla="val 258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65929" y="5197435"/>
            <a:ext cx="62773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82623" y="5334953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4125039" y="5334953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929" y="5819180"/>
            <a:ext cx="62773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623" y="5956697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Sandals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4125039" y="5956697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2791539"/>
            <a:ext cx="36958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Express Shipping &amp; Spending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87139" y="336434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choosing Express Shipping show higher average purchase amounts ($60.48 vs. $58.46).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7139" y="425267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initiatives like shipping upgrades and premium service tiers.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87139" y="5189815"/>
            <a:ext cx="6292572" cy="1258729"/>
          </a:xfrm>
          <a:prstGeom prst="roundRect">
            <a:avLst>
              <a:gd name="adj" fmla="val 258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594759" y="5197435"/>
            <a:ext cx="62773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811453" y="5334953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0953869" y="5334953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58.46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594759" y="5819180"/>
            <a:ext cx="62773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11453" y="5956697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10953869" y="5956697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60.48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28179"/>
            <a:ext cx="895933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Paradox &amp; Margin Risk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565809"/>
            <a:ext cx="6448544" cy="2843689"/>
          </a:xfrm>
          <a:prstGeom prst="roundRect">
            <a:avLst>
              <a:gd name="adj" fmla="val 11429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364" y="48128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Paradox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05364" y="5298996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 generate significantly higher total revenue ($170,436) than subscribers ($62,645).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05364" y="6122313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Redefine subscription benefits to attract top-spending segments.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4565809"/>
            <a:ext cx="6448663" cy="2843689"/>
          </a:xfrm>
          <a:prstGeom prst="roundRect">
            <a:avLst>
              <a:gd name="adj" fmla="val 11429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0483" y="48128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Margin Risk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70483" y="5298996"/>
            <a:ext cx="595455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Top-selling items (Hats, Sneakers, Coats) are purchased with discounts in nearly half of all transactions (49-50%).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670483" y="6469023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Requires refined promotional strategy to protect profitability.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7335"/>
            <a:ext cx="78453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Loyalty &amp; Top Sellers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91539"/>
            <a:ext cx="35786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Base Composition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6434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Predominantly Loyal customers (3,116), followed by Returning (701) and New (83).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5267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Prioritize converting Returning customers into Loyal ones.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58309" y="4843105"/>
            <a:ext cx="6292572" cy="1258729"/>
          </a:xfrm>
          <a:prstGeom prst="roundRect">
            <a:avLst>
              <a:gd name="adj" fmla="val 258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65929" y="4850725"/>
            <a:ext cx="62773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82623" y="4988243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4125039" y="4988243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3116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929" y="5472470"/>
            <a:ext cx="62773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623" y="5609987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Returning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4125039" y="5609987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27915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Category Top Sellers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87139" y="336434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Jewelry, Blouses, Sandals, and Jackets are essential for revenue stability.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7139" y="425267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Anchor inventory, promotions, and category strategies with these items.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87139" y="5189815"/>
            <a:ext cx="6292572" cy="1258729"/>
          </a:xfrm>
          <a:prstGeom prst="roundRect">
            <a:avLst>
              <a:gd name="adj" fmla="val 258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594759" y="5197435"/>
            <a:ext cx="627661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812167" y="5334953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Accessory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907905" y="5334953"/>
            <a:ext cx="1651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Jewelry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11999833" y="5334953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171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594759" y="5819180"/>
            <a:ext cx="6276618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812167" y="5956697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907905" y="5956697"/>
            <a:ext cx="1651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Blouse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1999833" y="5956697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171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769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&amp; Age-Based Revenue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727246"/>
            <a:ext cx="1083231" cy="24360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114" y="2943820"/>
            <a:ext cx="29852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Likelihood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058114" y="3429953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&gt;5 purchases are more likely to subscribe, but most remain unsubscribed.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2058114" y="4253270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High-potential audience for targeted subscription campaigns.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163264"/>
            <a:ext cx="1083231" cy="20893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58114" y="5379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Age-Based Revenue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058114" y="5865971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generate the highest total revenue ($62,143).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2058114" y="6342578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Prioritize marketing and product development for high-value age groups.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Personalizado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Montserrat</vt:lpstr>
      <vt:lpstr>Barlow Bold</vt:lpstr>
      <vt:lpstr>Barlow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Enrique González</cp:lastModifiedBy>
  <cp:revision>1</cp:revision>
  <dcterms:created xsi:type="dcterms:W3CDTF">2025-11-20T02:00:13Z</dcterms:created>
  <dcterms:modified xsi:type="dcterms:W3CDTF">2025-11-20T02:01:25Z</dcterms:modified>
</cp:coreProperties>
</file>